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615" autoAdjust="0"/>
  </p:normalViewPr>
  <p:slideViewPr>
    <p:cSldViewPr>
      <p:cViewPr varScale="1">
        <p:scale>
          <a:sx n="47" d="100"/>
          <a:sy n="47" d="100"/>
        </p:scale>
        <p:origin x="-117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5B106E36-FD25-4E2D-B0AA-010F637433A0}" type="datetimeFigureOut">
              <a:rPr lang="ru-RU" smtClean="0"/>
              <a:pPr/>
              <a:t>07.04.2020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07.04.2020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07.04.2020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07.04.2020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07.04.2020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07.04.2020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07.04.2020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07.04.2020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07.04.2020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07.04.2020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07.04.2020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B106E36-FD25-4E2D-B0AA-010F637433A0}" type="datetimeFigureOut">
              <a:rPr lang="ru-RU" smtClean="0"/>
              <a:pPr/>
              <a:t>07.04.2020</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C:\Users\User\Downloads\&#1052;&#1091;&#1083;&#1100;&#1090;&#1092;&#1080;&#1083;&#1100;&#1084;%20&#1089;%20&#1073;&#1086;&#1083;&#1100;&#1096;&#1080;&#1084;%20&#1089;&#1084;&#1099;&#1089;&#1083;&#1086;&#1084;!%20(&#1048;&#1086;&#1072;&#1085;&#1085;&#1072;%2012_23,24).mp4"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928670"/>
            <a:ext cx="7743852" cy="2600342"/>
          </a:xfrm>
        </p:spPr>
        <p:txBody>
          <a:bodyPr>
            <a:normAutofit/>
          </a:bodyPr>
          <a:lstStyle/>
          <a:p>
            <a:pPr algn="ctr"/>
            <a:r>
              <a:rPr lang="ru-RU" sz="4800" dirty="0" smtClean="0">
                <a:latin typeface="Times New Roman" pitchFamily="18" charset="0"/>
                <a:cs typeface="Times New Roman" pitchFamily="18" charset="0"/>
              </a:rPr>
              <a:t>Проживаем самоизоляцию без стресса</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Рекомендации для родителей </a:t>
            </a:r>
            <a:br>
              <a:rPr lang="ru-RU" sz="3100" dirty="0" smtClean="0">
                <a:latin typeface="Times New Roman" pitchFamily="18" charset="0"/>
                <a:cs typeface="Times New Roman" pitchFamily="18" charset="0"/>
              </a:rPr>
            </a:br>
            <a:r>
              <a:rPr lang="ru-RU" sz="3100" dirty="0" smtClean="0">
                <a:latin typeface="Times New Roman" pitchFamily="18" charset="0"/>
                <a:cs typeface="Times New Roman" pitchFamily="18" charset="0"/>
              </a:rPr>
              <a:t>детей 2 – 4 лет</a:t>
            </a:r>
            <a:endParaRPr lang="ru-RU" sz="31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143372" y="4214818"/>
            <a:ext cx="4500594" cy="1643074"/>
          </a:xfrm>
        </p:spPr>
        <p:txBody>
          <a:bodyPr>
            <a:noAutofit/>
          </a:bodyPr>
          <a:lstStyle/>
          <a:p>
            <a:r>
              <a:rPr lang="ru-RU" sz="2400" dirty="0" smtClean="0">
                <a:latin typeface="Times New Roman" pitchFamily="18" charset="0"/>
                <a:cs typeface="Times New Roman" pitchFamily="18" charset="0"/>
              </a:rPr>
              <a:t>Подготовила: педагог-психолог  высшей категории Сорока Наталья Анатольевна АНО СОШ «Ор </a:t>
            </a:r>
            <a:r>
              <a:rPr lang="ru-RU" sz="2400" dirty="0" err="1" smtClean="0">
                <a:latin typeface="Times New Roman" pitchFamily="18" charset="0"/>
                <a:cs typeface="Times New Roman" pitchFamily="18" charset="0"/>
              </a:rPr>
              <a:t>Авнер</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pic>
        <p:nvPicPr>
          <p:cNvPr id="1027" name="Рисунок 1" descr="Родителям - Центр антикриминального и антинаркотического просвещения"/>
          <p:cNvPicPr>
            <a:picLocks noChangeAspect="1" noChangeArrowheads="1"/>
          </p:cNvPicPr>
          <p:nvPr/>
        </p:nvPicPr>
        <p:blipFill>
          <a:blip r:embed="rId2"/>
          <a:srcRect/>
          <a:stretch>
            <a:fillRect/>
          </a:stretch>
        </p:blipFill>
        <p:spPr bwMode="auto">
          <a:xfrm>
            <a:off x="357158" y="4000504"/>
            <a:ext cx="3786214" cy="23964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786478"/>
          </a:xfrm>
        </p:spPr>
        <p:txBody>
          <a:bodyPr numCol="2">
            <a:normAutofit/>
          </a:bodyPr>
          <a:lstStyle/>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r>
              <a:rPr lang="ru-RU" sz="24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Родители -  перезагрузка.          </a:t>
            </a:r>
            <a:r>
              <a:rPr lang="ru-RU" sz="2400" dirty="0" smtClean="0">
                <a:latin typeface="Times New Roman" pitchFamily="18" charset="0"/>
                <a:cs typeface="Times New Roman" pitchFamily="18" charset="0"/>
              </a:rPr>
              <a:t>В своём графике постарайтесь запланировать 15-20 минут для себя (хотя бы в два дня). В это время вы можете «побыть в покое». Вот для этого мы и планировали дневной сон для ребёнка. Поэтому важно, чтобы он мог вовремя лечь спать. Потому что у вас появится возможность принять ванну, почитать, посмотреть видео и т.д.</a:t>
            </a:r>
            <a:endParaRPr lang="ru-RU" sz="2400" dirty="0">
              <a:latin typeface="Times New Roman" pitchFamily="18" charset="0"/>
              <a:cs typeface="Times New Roman" pitchFamily="18" charset="0"/>
            </a:endParaRPr>
          </a:p>
        </p:txBody>
      </p:sp>
      <p:pic>
        <p:nvPicPr>
          <p:cNvPr id="5" name="Рисунок 4" descr="Рисунок4.png"/>
          <p:cNvPicPr>
            <a:picLocks noChangeAspect="1"/>
          </p:cNvPicPr>
          <p:nvPr/>
        </p:nvPicPr>
        <p:blipFill>
          <a:blip r:embed="rId2"/>
          <a:stretch>
            <a:fillRect/>
          </a:stretch>
        </p:blipFill>
        <p:spPr>
          <a:xfrm>
            <a:off x="785786" y="642919"/>
            <a:ext cx="3429024" cy="251928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483245"/>
          </a:xfrm>
        </p:spPr>
        <p:txBody>
          <a:bodyPr/>
          <a:lstStyle/>
          <a:p>
            <a:pPr>
              <a:buNone/>
            </a:pPr>
            <a:r>
              <a:rPr lang="ru-RU" dirty="0" smtClean="0">
                <a:latin typeface="Times New Roman" pitchFamily="18" charset="0"/>
                <a:cs typeface="Times New Roman" pitchFamily="18" charset="0"/>
              </a:rPr>
              <a:t>И главное общаясь, занимаясь с ребёнком старайтесь оставаться собранными, позитивными, творческими. А в нашем детском саду именно такие родители!</a:t>
            </a:r>
          </a:p>
          <a:p>
            <a:pPr>
              <a:buNone/>
            </a:pPr>
            <a:r>
              <a:rPr lang="ru-RU" dirty="0" smtClean="0">
                <a:latin typeface="Times New Roman" pitchFamily="18" charset="0"/>
                <a:cs typeface="Times New Roman" pitchFamily="18" charset="0"/>
              </a:rPr>
              <a:t>«Всё проходит – и это пройдёт»! После карантина мы будем другими: сильными, с новым опытом, который сделает нашу жизнь лучше. Совсем как в истории, которую мы предлагаем ниже.</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ультфильм с большим смыслом! (Иоанна 12_23,24).mp4">
            <a:hlinkClick r:id="" action="ppaction://media"/>
          </p:cNvPr>
          <p:cNvPicPr>
            <a:picLocks noGrp="1" noRot="1" noChangeAspect="1"/>
          </p:cNvPicPr>
          <p:nvPr>
            <p:ph idx="1"/>
            <a:videoFile r:link="rId1"/>
          </p:nvPr>
        </p:nvPicPr>
        <p:blipFill>
          <a:blip r:embed="rId3"/>
          <a:stretch>
            <a:fillRect/>
          </a:stretch>
        </p:blipFill>
        <p:spPr>
          <a:xfrm>
            <a:off x="2667000" y="2271713"/>
            <a:ext cx="3810000" cy="21526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70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5511816"/>
          </a:xfrm>
        </p:spPr>
        <p:txBody>
          <a:bodyPr>
            <a:normAutofit/>
          </a:bodyPr>
          <a:lstStyle/>
          <a:p>
            <a:r>
              <a:rPr lang="ru-RU" dirty="0" smtClean="0">
                <a:latin typeface="Times New Roman" pitchFamily="18" charset="0"/>
                <a:cs typeface="Times New Roman" pitchFamily="18" charset="0"/>
              </a:rPr>
              <a:t>Мы встретимся снова с вами и вашими детками для новых побед и успехов!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Готовы принять ваши предложения и пожелания. Обращайтесь за индивидуальными консультациями. Будем рады вам помочь!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Спасибо за внимание!</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normAutofit lnSpcReduction="10000"/>
          </a:bodyPr>
          <a:lstStyle/>
          <a:p>
            <a:pPr>
              <a:buNone/>
            </a:pPr>
            <a:r>
              <a:rPr lang="ru-RU" sz="2800" dirty="0" smtClean="0">
                <a:latin typeface="Times New Roman" pitchFamily="18" charset="0"/>
                <a:cs typeface="Times New Roman" pitchFamily="18" charset="0"/>
              </a:rPr>
              <a:t>        Здравствуйте, уважаемые родители! Ситуация вокруг самоизоляции стала большим испытанием для всех. Некоторые взрослые люди переживают её остро.  Стоит ли говорить, что детям ещё сложнее. Причём чем младше ребёнок, тем тяжелее ему адаптироваться. Это связано с тем, что любая нестандартная ситуация требует мобилизации всех адаптационных возможностей. А у детей они сформированы недостаточно. Причём стресс проявляется в нескольких сферах: физической (на уровне организма), психологической (на уровне психики), социальной (на уровне контактов с окружающими).</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normAutofit/>
          </a:bodyPr>
          <a:lstStyle/>
          <a:p>
            <a:pPr>
              <a:buNone/>
            </a:pPr>
            <a:r>
              <a:rPr lang="ru-RU" sz="2800" dirty="0" smtClean="0">
                <a:latin typeface="Times New Roman" pitchFamily="18" charset="0"/>
                <a:cs typeface="Times New Roman" pitchFamily="18" charset="0"/>
              </a:rPr>
              <a:t>       Основное напряжение у детей и взрослых связано с тем, что достаточно резко изменился привычный уклад и ритм жизни. Дети в возрасте 2 – 4 лет особенно нуждаются в стабильности, чтобы чувствовать себя уверенно и нормально развиваться.  И чтобы помочь нашим деткам прожить непростые времена без сильного стресса важно постараться вернуть, по-возможности, привычные правила, традиции, ритуалы. Вместе с тем, привнести необходимые изменения, чтобы тренировать свои адаптационные возможности и возможности ваших детей.</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0120" y="428604"/>
            <a:ext cx="8183880" cy="1051560"/>
          </a:xfrm>
        </p:spPr>
        <p:txBody>
          <a:bodyPr>
            <a:normAutofit fontScale="90000"/>
          </a:bodyPr>
          <a:lstStyle/>
          <a:p>
            <a:r>
              <a:rPr lang="ru-RU" sz="3200" dirty="0" smtClean="0">
                <a:latin typeface="Times New Roman" pitchFamily="18" charset="0"/>
                <a:cs typeface="Times New Roman" pitchFamily="18" charset="0"/>
              </a:rPr>
              <a:t>Вот несколько простых рекомендаций, которые могут помочь:</a:t>
            </a: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a:xfrm>
            <a:off x="571472" y="2214554"/>
            <a:ext cx="8183880" cy="3075254"/>
          </a:xfrm>
        </p:spPr>
        <p:txBody>
          <a:bodyPr>
            <a:normAutofit fontScale="85000" lnSpcReduction="10000"/>
          </a:bodyPr>
          <a:lstStyle/>
          <a:p>
            <a:r>
              <a:rPr lang="ru-RU" sz="2400" b="1" dirty="0" smtClean="0">
                <a:latin typeface="Times New Roman" pitchFamily="18" charset="0"/>
                <a:cs typeface="Times New Roman" pitchFamily="18" charset="0"/>
              </a:rPr>
              <a:t>Спокойствие и собранность! </a:t>
            </a:r>
          </a:p>
          <a:p>
            <a:pPr>
              <a:buNone/>
            </a:pPr>
            <a:r>
              <a:rPr lang="ru-RU" sz="2400" dirty="0" smtClean="0">
                <a:latin typeface="Times New Roman" pitchFamily="18" charset="0"/>
                <a:cs typeface="Times New Roman" pitchFamily="18" charset="0"/>
              </a:rPr>
              <a:t>        Ваши раздражение, неуверенность, уныние быстро передаются вашему малышу. При этом так же быстро он воспринимает от вас уверенность и спокойствие. Чем делиться  - решать вам.</a:t>
            </a:r>
          </a:p>
          <a:p>
            <a:r>
              <a:rPr lang="ru-RU" sz="2400" b="1" dirty="0" smtClean="0">
                <a:latin typeface="Times New Roman" pitchFamily="18" charset="0"/>
                <a:cs typeface="Times New Roman" pitchFamily="18" charset="0"/>
              </a:rPr>
              <a:t>Режим – наше всё! </a:t>
            </a:r>
          </a:p>
          <a:p>
            <a:pPr>
              <a:buNone/>
            </a:pPr>
            <a:r>
              <a:rPr lang="ru-RU" sz="2400" dirty="0" smtClean="0">
                <a:latin typeface="Times New Roman" pitchFamily="18" charset="0"/>
                <a:cs typeface="Times New Roman" pitchFamily="18" charset="0"/>
              </a:rPr>
              <a:t>        Банально и скучно скажете вы, и будете не правы. Ведь именно стабильность удовлетворения основных (витальных) потребностей дают ощущение, что опасность можно контролировать и снимает базовое напряжение. Помните пословицу: война войной, а обед по расписанию.</a:t>
            </a:r>
          </a:p>
          <a:p>
            <a:pPr>
              <a:buNone/>
            </a:pPr>
            <a:endParaRPr lang="ru-RU" sz="2400" dirty="0" smtClean="0">
              <a:latin typeface="Times New Roman" pitchFamily="18" charset="0"/>
              <a:cs typeface="Times New Roman" pitchFamily="18" charset="0"/>
            </a:endParaRPr>
          </a:p>
          <a:p>
            <a:pPr>
              <a:buNone/>
            </a:pP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Содержимое 12"/>
          <p:cNvSpPr>
            <a:spLocks noGrp="1"/>
          </p:cNvSpPr>
          <p:nvPr>
            <p:ph idx="1"/>
          </p:nvPr>
        </p:nvSpPr>
        <p:spPr>
          <a:xfrm>
            <a:off x="457200" y="571480"/>
            <a:ext cx="8229600" cy="5554683"/>
          </a:xfrm>
        </p:spPr>
        <p:txBody>
          <a:bodyPr numCol="2">
            <a:normAutofit fontScale="92500"/>
          </a:bodyPr>
          <a:lstStyle/>
          <a:p>
            <a:pPr>
              <a:buNone/>
            </a:pPr>
            <a:r>
              <a:rPr lang="ru-RU" sz="2400" dirty="0" smtClean="0">
                <a:latin typeface="Times New Roman" pitchFamily="18" charset="0"/>
                <a:cs typeface="Times New Roman" pitchFamily="18" charset="0"/>
              </a:rPr>
              <a:t>        </a:t>
            </a:r>
          </a:p>
          <a:p>
            <a:pPr algn="r">
              <a:buNone/>
            </a:pPr>
            <a:r>
              <a:rPr lang="ru-RU" sz="2400" dirty="0" smtClean="0">
                <a:latin typeface="Times New Roman" pitchFamily="18" charset="0"/>
                <a:cs typeface="Times New Roman" pitchFamily="18" charset="0"/>
              </a:rPr>
              <a:t>                                              </a:t>
            </a:r>
          </a:p>
          <a:p>
            <a:pPr algn="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Хорошо, если режим дня будет немного напоминать режим детского сада. Таким образом, мы поможем адаптироваться ребёнку и после того, как можно будет посещать садик. </a:t>
            </a:r>
          </a:p>
          <a:p>
            <a:pPr>
              <a:buNone/>
            </a:pPr>
            <a:r>
              <a:rPr lang="ru-RU" sz="2400" dirty="0" smtClean="0">
                <a:latin typeface="Times New Roman" pitchFamily="18" charset="0"/>
                <a:cs typeface="Times New Roman" pitchFamily="18" charset="0"/>
              </a:rPr>
              <a:t>       Режим дня может быть примерно следующий: пробуждение, завтрак, активности (2-3- игры), обед, дневной отдых, «прогулка» на балконе (либо физическая разминка), свободные игры или творчество, подготовка ко сну, сон.</a:t>
            </a:r>
          </a:p>
          <a:p>
            <a:pPr>
              <a:buNone/>
            </a:pPr>
            <a:r>
              <a:rPr lang="ru-RU" sz="2400" dirty="0" smtClean="0">
                <a:latin typeface="Times New Roman" pitchFamily="18" charset="0"/>
                <a:cs typeface="Times New Roman" pitchFamily="18" charset="0"/>
              </a:rPr>
              <a:t>         Важно, чтобы все эти элементы повторялись каждый день примерно в одно и то же время, особенно это касается пробуждения и засыпания. Главное последовательность и систематичность.</a:t>
            </a:r>
            <a:endParaRPr lang="ru-RU" sz="2400" dirty="0">
              <a:latin typeface="Times New Roman" pitchFamily="18" charset="0"/>
              <a:cs typeface="Times New Roman" pitchFamily="18" charset="0"/>
            </a:endParaRPr>
          </a:p>
        </p:txBody>
      </p:sp>
      <p:pic>
        <p:nvPicPr>
          <p:cNvPr id="15" name="Рисунок 14" descr="Режим дня.jpg"/>
          <p:cNvPicPr>
            <a:picLocks noChangeAspect="1"/>
          </p:cNvPicPr>
          <p:nvPr/>
        </p:nvPicPr>
        <p:blipFill>
          <a:blip r:embed="rId2"/>
          <a:stretch>
            <a:fillRect/>
          </a:stretch>
        </p:blipFill>
        <p:spPr>
          <a:xfrm>
            <a:off x="785786" y="785794"/>
            <a:ext cx="3286148" cy="206351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786478"/>
          </a:xfrm>
        </p:spPr>
        <p:txBody>
          <a:bodyPr numCol="2">
            <a:normAutofit/>
          </a:bodyPr>
          <a:lstStyle/>
          <a:p>
            <a:pPr>
              <a:buNone/>
            </a:pPr>
            <a:r>
              <a:rPr lang="ru-RU" sz="240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Занять ребёнка. Чем!? Как!? </a:t>
            </a:r>
            <a:r>
              <a:rPr lang="ru-RU" sz="2000" dirty="0" smtClean="0">
                <a:latin typeface="Times New Roman" pitchFamily="18" charset="0"/>
                <a:cs typeface="Times New Roman" pitchFamily="18" charset="0"/>
              </a:rPr>
              <a:t>Активности (занятия и игры) для малыша желательно подбирать без «перекосов»: если увлекаться </a:t>
            </a:r>
            <a:r>
              <a:rPr lang="ru-RU" sz="2000" smtClean="0">
                <a:latin typeface="Times New Roman" pitchFamily="18" charset="0"/>
                <a:cs typeface="Times New Roman" pitchFamily="18" charset="0"/>
              </a:rPr>
              <a:t>физической </a:t>
            </a:r>
            <a:r>
              <a:rPr lang="ru-RU" sz="2000" smtClean="0">
                <a:latin typeface="Times New Roman" pitchFamily="18" charset="0"/>
                <a:cs typeface="Times New Roman" pitchFamily="18" charset="0"/>
              </a:rPr>
              <a:t>активностью, </a:t>
            </a:r>
            <a:r>
              <a:rPr lang="ru-RU" sz="2000" dirty="0" smtClean="0">
                <a:latin typeface="Times New Roman" pitchFamily="18" charset="0"/>
                <a:cs typeface="Times New Roman" pitchFamily="18" charset="0"/>
              </a:rPr>
              <a:t>то это может привести к перевозбуждению; а если «переборщить» с мультиками и развлечениями, то потом вам будет сложно поиграть с ребёнком в интеллектуальные игры. Важно чередовать разные по характеру занятия: подвигались, рассмотрели картинки, порисовали, посмотрели </a:t>
            </a:r>
            <a:r>
              <a:rPr lang="ru-RU" sz="2000" dirty="0" err="1" smtClean="0">
                <a:latin typeface="Times New Roman" pitchFamily="18" charset="0"/>
                <a:cs typeface="Times New Roman" pitchFamily="18" charset="0"/>
              </a:rPr>
              <a:t>мульт</a:t>
            </a:r>
            <a:r>
              <a:rPr lang="ru-RU" sz="2000" dirty="0" smtClean="0">
                <a:latin typeface="Times New Roman" pitchFamily="18" charset="0"/>
                <a:cs typeface="Times New Roman" pitchFamily="18" charset="0"/>
              </a:rPr>
              <a:t>, полепили. </a:t>
            </a:r>
          </a:p>
          <a:p>
            <a:pPr>
              <a:buNone/>
            </a:pPr>
            <a:r>
              <a:rPr lang="ru-RU" sz="2000" dirty="0" smtClean="0">
                <a:latin typeface="Times New Roman" pitchFamily="18" charset="0"/>
                <a:cs typeface="Times New Roman" pitchFamily="18" charset="0"/>
              </a:rPr>
              <a:t>           А чтобы малыш с удовольствием включался в деятельность, приглашаем его не заниматься, а играть. В распорядке дня можно предусмотреть занятия по выбору самого ребёнка. </a:t>
            </a:r>
          </a:p>
          <a:p>
            <a:pPr>
              <a:buNone/>
            </a:pPr>
            <a:r>
              <a:rPr lang="ru-RU" sz="2000" dirty="0" smtClean="0">
                <a:latin typeface="Times New Roman" pitchFamily="18" charset="0"/>
                <a:cs typeface="Times New Roman" pitchFamily="18" charset="0"/>
              </a:rPr>
              <a:t>         Для творческих и свободных игр предлагайте ребёнку разный материал на ощупь: твердый, мягкий, гладкий, шероховатый и т.д.</a:t>
            </a:r>
            <a:endParaRPr lang="ru-RU" sz="2000" dirty="0">
              <a:latin typeface="Times New Roman" pitchFamily="18" charset="0"/>
              <a:cs typeface="Times New Roman" pitchFamily="18" charset="0"/>
            </a:endParaRPr>
          </a:p>
        </p:txBody>
      </p:sp>
      <p:pic>
        <p:nvPicPr>
          <p:cNvPr id="7" name="Рисунок 6" descr="Рисунок1.jpg"/>
          <p:cNvPicPr>
            <a:picLocks noChangeAspect="1"/>
          </p:cNvPicPr>
          <p:nvPr/>
        </p:nvPicPr>
        <p:blipFill>
          <a:blip r:embed="rId2"/>
          <a:stretch>
            <a:fillRect/>
          </a:stretch>
        </p:blipFill>
        <p:spPr>
          <a:xfrm>
            <a:off x="5357818" y="3857628"/>
            <a:ext cx="3295307" cy="250033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929354"/>
          </a:xfrm>
        </p:spPr>
        <p:txBody>
          <a:bodyPr numCol="2">
            <a:normAutofit lnSpcReduction="10000"/>
          </a:bodyPr>
          <a:lstStyle/>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 «Выпустить пар». </a:t>
            </a:r>
            <a:r>
              <a:rPr lang="ru-RU" sz="2400" dirty="0" smtClean="0">
                <a:latin typeface="Times New Roman" pitchFamily="18" charset="0"/>
                <a:cs typeface="Times New Roman" pitchFamily="18" charset="0"/>
              </a:rPr>
              <a:t>Старайтесь с пониманием отнестись к проявлениям эмоций ребёнка. Напряжение может выходить в виде агрессии, истерики. В обычных условиях было бы правильно игнорировать такие проявления или стараться купировать их. Сейчас ситуация другая. Чтобы быстро успокоить малыша важно обнять его (физический контакт), сказать слова утешения (дать внимание), а затем переключить на что-то (игра, рисунок и т.д.). Лучше 5 минут потратить на то, чтобы поддержать ребёнка, чем «сражаться» с ним, показывая, что вы не принимаете его и тем самым испортить себе настроение и отношения с ним.</a:t>
            </a:r>
          </a:p>
          <a:p>
            <a:pPr>
              <a:buNone/>
            </a:pPr>
            <a:endParaRPr lang="ru-RU" sz="2400" dirty="0">
              <a:latin typeface="Times New Roman" pitchFamily="18" charset="0"/>
              <a:cs typeface="Times New Roman" pitchFamily="18" charset="0"/>
            </a:endParaRPr>
          </a:p>
        </p:txBody>
      </p:sp>
      <p:pic>
        <p:nvPicPr>
          <p:cNvPr id="5" name="Рисунок 4" descr="злые родители.png"/>
          <p:cNvPicPr>
            <a:picLocks noChangeAspect="1"/>
          </p:cNvPicPr>
          <p:nvPr/>
        </p:nvPicPr>
        <p:blipFill>
          <a:blip r:embed="rId2"/>
          <a:stretch>
            <a:fillRect/>
          </a:stretch>
        </p:blipFill>
        <p:spPr>
          <a:xfrm>
            <a:off x="571472" y="500042"/>
            <a:ext cx="3594630" cy="192882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6072230"/>
          </a:xfrm>
        </p:spPr>
        <p:txBody>
          <a:bodyPr numCol="2">
            <a:normAutofit/>
          </a:bodyPr>
          <a:lstStyle/>
          <a:p>
            <a:pPr>
              <a:buNone/>
            </a:pPr>
            <a:r>
              <a:rPr lang="ru-RU" sz="24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Родители – я сам! </a:t>
            </a:r>
            <a:r>
              <a:rPr lang="ru-RU" sz="2400" dirty="0" smtClean="0">
                <a:latin typeface="Times New Roman" pitchFamily="18" charset="0"/>
                <a:cs typeface="Times New Roman" pitchFamily="18" charset="0"/>
              </a:rPr>
              <a:t>Так же важно во время длительного пребывания дома сохранить у детей навыки самообслуживания (одеваться, раздеваться, умываться, чистить зубы, кушать, убирать игрушки и проч.). Прекрасно, если вы будете привлекать ребёнка к выполнению простой работы по дому.  </a:t>
            </a:r>
          </a:p>
          <a:p>
            <a:pPr>
              <a:buNone/>
            </a:pPr>
            <a:r>
              <a:rPr lang="ru-RU" sz="2400" dirty="0" smtClean="0">
                <a:latin typeface="Times New Roman" pitchFamily="18" charset="0"/>
                <a:cs typeface="Times New Roman" pitchFamily="18" charset="0"/>
              </a:rPr>
              <a:t>        В противном случае, когда самоизоляция закончится, то придётся потратить много сил и нервов, чтобы восстановить их на прежний уровень.</a:t>
            </a:r>
          </a:p>
          <a:p>
            <a:pPr>
              <a:buNone/>
            </a:pPr>
            <a:endParaRPr lang="ru-RU" sz="2400" dirty="0">
              <a:latin typeface="Times New Roman" pitchFamily="18" charset="0"/>
              <a:cs typeface="Times New Roman" pitchFamily="18" charset="0"/>
            </a:endParaRPr>
          </a:p>
        </p:txBody>
      </p:sp>
      <p:pic>
        <p:nvPicPr>
          <p:cNvPr id="5" name="Рисунок 4" descr="Рисунок2.png"/>
          <p:cNvPicPr>
            <a:picLocks noChangeAspect="1"/>
          </p:cNvPicPr>
          <p:nvPr/>
        </p:nvPicPr>
        <p:blipFill>
          <a:blip r:embed="rId2"/>
          <a:stretch>
            <a:fillRect/>
          </a:stretch>
        </p:blipFill>
        <p:spPr>
          <a:xfrm>
            <a:off x="5643570" y="1499212"/>
            <a:ext cx="2857520" cy="400149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714356"/>
            <a:ext cx="7772400" cy="5643602"/>
          </a:xfrm>
        </p:spPr>
        <p:txBody>
          <a:bodyPr>
            <a:normAutofit/>
          </a:bodyPr>
          <a:lstStyle/>
          <a:p>
            <a:pPr algn="l"/>
            <a:r>
              <a:rPr lang="ru-RU" sz="2400" b="1" dirty="0" smtClean="0">
                <a:latin typeface="Times New Roman" pitchFamily="18" charset="0"/>
                <a:cs typeface="Times New Roman" pitchFamily="18" charset="0"/>
              </a:rPr>
              <a:t>Знакомые всё лица! </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t>
            </a:r>
            <a:r>
              <a:rPr lang="ru-RU" sz="2400" b="0" dirty="0" smtClean="0">
                <a:latin typeface="Times New Roman" pitchFamily="18" charset="0"/>
                <a:cs typeface="Times New Roman" pitchFamily="18" charset="0"/>
              </a:rPr>
              <a:t>В свободное время рассматривайте с</a:t>
            </a:r>
            <a:br>
              <a:rPr lang="ru-RU" sz="2400" b="0" dirty="0" smtClean="0">
                <a:latin typeface="Times New Roman" pitchFamily="18" charset="0"/>
                <a:cs typeface="Times New Roman" pitchFamily="18" charset="0"/>
              </a:rPr>
            </a:br>
            <a:r>
              <a:rPr lang="ru-RU" sz="2400" b="0" dirty="0" smtClean="0">
                <a:latin typeface="Times New Roman" pitchFamily="18" charset="0"/>
                <a:cs typeface="Times New Roman" pitchFamily="18" charset="0"/>
              </a:rPr>
              <a:t> малышом фото и видео с его </a:t>
            </a:r>
            <a:br>
              <a:rPr lang="ru-RU" sz="2400" b="0" dirty="0" smtClean="0">
                <a:latin typeface="Times New Roman" pitchFamily="18" charset="0"/>
                <a:cs typeface="Times New Roman" pitchFamily="18" charset="0"/>
              </a:rPr>
            </a:br>
            <a:r>
              <a:rPr lang="ru-RU" sz="2400" b="0" dirty="0" smtClean="0">
                <a:latin typeface="Times New Roman" pitchFamily="18" charset="0"/>
                <a:cs typeface="Times New Roman" pitchFamily="18" charset="0"/>
              </a:rPr>
              <a:t>друзьями, воспитателем детского сада, </a:t>
            </a:r>
            <a:br>
              <a:rPr lang="ru-RU" sz="2400" b="0" dirty="0" smtClean="0">
                <a:latin typeface="Times New Roman" pitchFamily="18" charset="0"/>
                <a:cs typeface="Times New Roman" pitchFamily="18" charset="0"/>
              </a:rPr>
            </a:br>
            <a:r>
              <a:rPr lang="ru-RU" sz="2400" b="0" dirty="0" smtClean="0">
                <a:latin typeface="Times New Roman" pitchFamily="18" charset="0"/>
                <a:cs typeface="Times New Roman" pitchFamily="18" charset="0"/>
              </a:rPr>
              <a:t>чтобы он их не забывал и после карантина мог спокойно вернуться к прежнему общению без лишних страхов. Так же можно играть с детьми в театр, магазин, кафе, почту, банк и т.д. Пусть игрушки «ходят » друг к другу в гости, разговаривают, играют.</a:t>
            </a:r>
            <a:br>
              <a:rPr lang="ru-RU" sz="2400" b="0" dirty="0" smtClean="0">
                <a:latin typeface="Times New Roman" pitchFamily="18" charset="0"/>
                <a:cs typeface="Times New Roman" pitchFamily="18" charset="0"/>
              </a:rPr>
            </a:br>
            <a:r>
              <a:rPr lang="ru-RU" sz="2400" b="0" dirty="0" smtClean="0">
                <a:latin typeface="Times New Roman" pitchFamily="18" charset="0"/>
                <a:cs typeface="Times New Roman" pitchFamily="18" charset="0"/>
              </a:rPr>
              <a:t>Если вы общаетесь по видеосвязи с родными, то активно привлекайте к этому ребёнка. Используйте  поддержку семьи!</a:t>
            </a:r>
            <a:endParaRPr lang="ru-RU" sz="2400" b="0" dirty="0">
              <a:latin typeface="Times New Roman" pitchFamily="18" charset="0"/>
              <a:cs typeface="Times New Roman" pitchFamily="18" charset="0"/>
            </a:endParaRPr>
          </a:p>
        </p:txBody>
      </p:sp>
      <p:pic>
        <p:nvPicPr>
          <p:cNvPr id="8" name="Рисунок 7" descr="Рисунок3.png"/>
          <p:cNvPicPr>
            <a:picLocks noChangeAspect="1"/>
          </p:cNvPicPr>
          <p:nvPr/>
        </p:nvPicPr>
        <p:blipFill>
          <a:blip r:embed="rId2" cstate="print"/>
          <a:stretch>
            <a:fillRect/>
          </a:stretch>
        </p:blipFill>
        <p:spPr>
          <a:xfrm>
            <a:off x="5857884" y="928670"/>
            <a:ext cx="2610871" cy="2214578"/>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467</TotalTime>
  <Words>846</Words>
  <PresentationFormat>Экран (4:3)</PresentationFormat>
  <Paragraphs>41</Paragraphs>
  <Slides>13</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Аспект</vt:lpstr>
      <vt:lpstr>Проживаем самоизоляцию без стресса Рекомендации для родителей  детей 2 – 4 лет</vt:lpstr>
      <vt:lpstr>Слайд 2</vt:lpstr>
      <vt:lpstr>Слайд 3</vt:lpstr>
      <vt:lpstr>Вот несколько простых рекомендаций, которые могут помочь:</vt:lpstr>
      <vt:lpstr>Слайд 5</vt:lpstr>
      <vt:lpstr>Слайд 6</vt:lpstr>
      <vt:lpstr>Слайд 7</vt:lpstr>
      <vt:lpstr>Слайд 8</vt:lpstr>
      <vt:lpstr>Знакомые всё лица!    В свободное время рассматривайте с  малышом фото и видео с его  друзьями, воспитателем детского сада,  чтобы он их не забывал и после карантина мог спокойно вернуться к прежнему общению без лишних страхов. Так же можно играть с детьми в театр, магазин, кафе, почту, банк и т.д. Пусть игрушки «ходят » друг к другу в гости, разговаривают, играют. Если вы общаетесь по видеосвязи с родными, то активно привлекайте к этому ребёнка. Используйте  поддержку семьи!</vt:lpstr>
      <vt:lpstr>Слайд 10</vt:lpstr>
      <vt:lpstr>Слайд 11</vt:lpstr>
      <vt:lpstr>Слайд 12</vt:lpstr>
      <vt:lpstr>Мы встретимся снова с вами и вашими детками для новых побед и успехов!  Готовы принять ваши предложения и пожелания. Обращайтесь за индивидуальными консультациями. Будем рады вам помочь!  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Проживаем самоизоляцию без стресса Рекомендации для родителей детей 2 – 4 лет</dc:title>
  <dc:creator>User</dc:creator>
  <cp:lastModifiedBy>User</cp:lastModifiedBy>
  <cp:revision>32</cp:revision>
  <dcterms:created xsi:type="dcterms:W3CDTF">2020-04-06T08:13:07Z</dcterms:created>
  <dcterms:modified xsi:type="dcterms:W3CDTF">2020-04-07T15:12:08Z</dcterms:modified>
</cp:coreProperties>
</file>